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273" r:id="rId4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ileron" charset="1" panose="00000500000000000000"/>
      <p:regular r:id="rId10"/>
    </p:embeddedFont>
    <p:embeddedFont>
      <p:font typeface="Aileron Bold" charset="1" panose="00000800000000000000"/>
      <p:regular r:id="rId11"/>
    </p:embeddedFont>
    <p:embeddedFont>
      <p:font typeface="Aileron Italics" charset="1" panose="00000500000000000000"/>
      <p:regular r:id="rId12"/>
    </p:embeddedFont>
    <p:embeddedFont>
      <p:font typeface="Aileron Bold Italics" charset="1" panose="00000800000000000000"/>
      <p:regular r:id="rId13"/>
    </p:embeddedFont>
    <p:embeddedFont>
      <p:font typeface="Aileron Thin" charset="1" panose="00000300000000000000"/>
      <p:regular r:id="rId14"/>
    </p:embeddedFont>
    <p:embeddedFont>
      <p:font typeface="Aileron Thin Italics" charset="1" panose="00000300000000000000"/>
      <p:regular r:id="rId15"/>
    </p:embeddedFont>
    <p:embeddedFont>
      <p:font typeface="Aileron Light" charset="1" panose="00000400000000000000"/>
      <p:regular r:id="rId16"/>
    </p:embeddedFont>
    <p:embeddedFont>
      <p:font typeface="Aileron Light Italics" charset="1" panose="00000400000000000000"/>
      <p:regular r:id="rId17"/>
    </p:embeddedFont>
    <p:embeddedFont>
      <p:font typeface="Aileron Ultra-Bold" charset="1" panose="00000A00000000000000"/>
      <p:regular r:id="rId18"/>
    </p:embeddedFont>
    <p:embeddedFont>
      <p:font typeface="Aileron Ultra-Bold Italics" charset="1" panose="00000A00000000000000"/>
      <p:regular r:id="rId19"/>
    </p:embeddedFont>
    <p:embeddedFont>
      <p:font typeface="Aileron Heavy" charset="1" panose="00000A00000000000000"/>
      <p:regular r:id="rId20"/>
    </p:embeddedFont>
    <p:embeddedFont>
      <p:font typeface="Aileron Heavy Italics" charset="1" panose="00000A00000000000000"/>
      <p:regular r:id="rId21"/>
    </p:embeddedFont>
    <p:embeddedFont>
      <p:font typeface="Now" charset="1" panose="00000500000000000000"/>
      <p:regular r:id="rId22"/>
    </p:embeddedFont>
    <p:embeddedFont>
      <p:font typeface="Now Bold" charset="1" panose="00000800000000000000"/>
      <p:regular r:id="rId23"/>
    </p:embeddedFont>
    <p:embeddedFont>
      <p:font typeface="Now Thin" charset="1" panose="00000300000000000000"/>
      <p:regular r:id="rId24"/>
    </p:embeddedFont>
    <p:embeddedFont>
      <p:font typeface="Now Light" charset="1" panose="00000400000000000000"/>
      <p:regular r:id="rId25"/>
    </p:embeddedFont>
    <p:embeddedFont>
      <p:font typeface="Now Medium" charset="1" panose="00000600000000000000"/>
      <p:regular r:id="rId26"/>
    </p:embeddedFont>
    <p:embeddedFont>
      <p:font typeface="Now Heavy" charset="1" panose="00000A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41" Target="slides/slide14.xml" Type="http://schemas.openxmlformats.org/officeDocument/2006/relationships/slide"/><Relationship Id="rId42" Target="slides/slide15.xml" Type="http://schemas.openxmlformats.org/officeDocument/2006/relationships/slide"/><Relationship Id="rId43" Target="slides/slide16.xml" Type="http://schemas.openxmlformats.org/officeDocument/2006/relationships/slide"/><Relationship Id="rId44" Target="slides/slide17.xml" Type="http://schemas.openxmlformats.org/officeDocument/2006/relationships/slide"/><Relationship Id="rId45" Target="slides/slide18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5.jpeg" Type="http://schemas.openxmlformats.org/officeDocument/2006/relationships/image"/><Relationship Id="rId4" Target="../media/image24.jpeg" Type="http://schemas.openxmlformats.org/officeDocument/2006/relationships/image"/><Relationship Id="rId5" Target="../media/image26.jpe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8.jpe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30.jpe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8.jpeg" Type="http://schemas.openxmlformats.org/officeDocument/2006/relationships/image"/><Relationship Id="rId4" Target="../media/image29.jpeg" Type="http://schemas.openxmlformats.org/officeDocument/2006/relationships/image"/><Relationship Id="rId5" Target="../media/image30.jpe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49500" y="0"/>
            <a:ext cx="3238500" cy="10287000"/>
          </a:xfrm>
          <a:custGeom>
            <a:avLst/>
            <a:gdLst/>
            <a:ahLst/>
            <a:cxnLst/>
            <a:rect r="r" b="b" t="t" l="l"/>
            <a:pathLst>
              <a:path h="10287000" w="3238500">
                <a:moveTo>
                  <a:pt x="0" y="0"/>
                </a:moveTo>
                <a:lnTo>
                  <a:pt x="3238500" y="0"/>
                </a:lnTo>
                <a:lnTo>
                  <a:pt x="32385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</a:blip>
            <a:stretch>
              <a:fillRect l="-96548" t="0" r="-15216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20140" y="2718197"/>
            <a:ext cx="12687300" cy="340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00"/>
              </a:lnSpc>
            </a:pPr>
            <a:r>
              <a:rPr lang="en-US" sz="12000" spc="-120">
                <a:solidFill>
                  <a:srgbClr val="FFFFFF"/>
                </a:solidFill>
                <a:latin typeface="Aileron Ultra-Bold Italics"/>
              </a:rPr>
              <a:t>JPEG IMAGE COMPRESSION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456038" y="6520533"/>
            <a:ext cx="10015504" cy="977151"/>
            <a:chOff x="0" y="0"/>
            <a:chExt cx="2637828" cy="25735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37828" cy="257357"/>
            </a:xfrm>
            <a:custGeom>
              <a:avLst/>
              <a:gdLst/>
              <a:ahLst/>
              <a:cxnLst/>
              <a:rect r="r" b="b" t="t" l="l"/>
              <a:pathLst>
                <a:path h="257357" w="2637828">
                  <a:moveTo>
                    <a:pt x="0" y="0"/>
                  </a:moveTo>
                  <a:lnTo>
                    <a:pt x="2637828" y="0"/>
                  </a:lnTo>
                  <a:lnTo>
                    <a:pt x="2637828" y="257357"/>
                  </a:lnTo>
                  <a:lnTo>
                    <a:pt x="0" y="257357"/>
                  </a:lnTo>
                  <a:close/>
                </a:path>
              </a:pathLst>
            </a:custGeom>
            <a:solidFill>
              <a:srgbClr val="A08AA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637828" cy="3145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  <a:r>
                <a:rPr lang="en-US" sz="2199" spc="252">
                  <a:solidFill>
                    <a:srgbClr val="191919"/>
                  </a:solidFill>
                  <a:latin typeface="Aileron"/>
                </a:rPr>
                <a:t>DIGITAL SIGNAL PROCESSING-GROUP PROJECT</a:t>
              </a:r>
            </a:p>
          </p:txBody>
        </p:sp>
      </p:grpSp>
      <p:sp>
        <p:nvSpPr>
          <p:cNvPr name="AutoShape 7" id="7"/>
          <p:cNvSpPr/>
          <p:nvPr/>
        </p:nvSpPr>
        <p:spPr>
          <a:xfrm rot="-5400000">
            <a:off x="-4533900" y="4533900"/>
            <a:ext cx="9258300" cy="0"/>
          </a:xfrm>
          <a:prstGeom prst="line">
            <a:avLst/>
          </a:prstGeom>
          <a:ln cap="flat" w="190500">
            <a:solidFill>
              <a:srgbClr val="A08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-5400000">
            <a:off x="10515600" y="5562600"/>
            <a:ext cx="9258300" cy="0"/>
          </a:xfrm>
          <a:prstGeom prst="line">
            <a:avLst/>
          </a:prstGeom>
          <a:ln cap="flat" w="190500">
            <a:solidFill>
              <a:srgbClr val="A08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-5400000">
            <a:off x="13563600" y="4533900"/>
            <a:ext cx="9258300" cy="0"/>
          </a:xfrm>
          <a:prstGeom prst="line">
            <a:avLst/>
          </a:prstGeom>
          <a:ln cap="flat" w="190500">
            <a:solidFill>
              <a:srgbClr val="A08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375049" y="8211170"/>
            <a:ext cx="7632996" cy="1473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51"/>
              </a:lnSpc>
            </a:pPr>
            <a:r>
              <a:rPr lang="en-US" sz="3501" spc="-35">
                <a:solidFill>
                  <a:srgbClr val="FFFFFF"/>
                </a:solidFill>
                <a:latin typeface="Aileron Ultra-Bold Italics"/>
              </a:rPr>
              <a:t>EE21B001-A.VINODH</a:t>
            </a:r>
          </a:p>
          <a:p>
            <a:pPr algn="just">
              <a:lnSpc>
                <a:spcPts val="3851"/>
              </a:lnSpc>
            </a:pPr>
            <a:r>
              <a:rPr lang="en-US" sz="3501" spc="-35">
                <a:solidFill>
                  <a:srgbClr val="FFFFFF"/>
                </a:solidFill>
                <a:latin typeface="Aileron Ultra-Bold Italics"/>
              </a:rPr>
              <a:t>EE21B004 - A.JAYA PRAKASH</a:t>
            </a:r>
          </a:p>
          <a:p>
            <a:pPr algn="just">
              <a:lnSpc>
                <a:spcPts val="385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55365" y="3094654"/>
            <a:ext cx="8602426" cy="6451819"/>
          </a:xfrm>
          <a:custGeom>
            <a:avLst/>
            <a:gdLst/>
            <a:ahLst/>
            <a:cxnLst/>
            <a:rect r="r" b="b" t="t" l="l"/>
            <a:pathLst>
              <a:path h="6451819" w="8602426">
                <a:moveTo>
                  <a:pt x="0" y="0"/>
                </a:moveTo>
                <a:lnTo>
                  <a:pt x="8602425" y="0"/>
                </a:lnTo>
                <a:lnTo>
                  <a:pt x="8602425" y="6451820"/>
                </a:lnTo>
                <a:lnTo>
                  <a:pt x="0" y="64518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47549" y="1019175"/>
            <a:ext cx="10096381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sz="3599" spc="359">
                <a:solidFill>
                  <a:srgbClr val="9777B6"/>
                </a:solidFill>
                <a:latin typeface="Aileron Bold"/>
              </a:rPr>
              <a:t>ENCODING USING ZIG-ZAG TECHNIQUE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72367" y="2123590"/>
            <a:ext cx="14671455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799" spc="279">
                <a:solidFill>
                  <a:srgbClr val="FFFFFF"/>
                </a:solidFill>
                <a:latin typeface="Aileron Bold"/>
              </a:rPr>
              <a:t>WE WILL TRAVERSE THE 8X8 BLOCK IN A ZIG-ZAG FASHION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72367" y="3841709"/>
            <a:ext cx="8108095" cy="335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799" spc="279">
                <a:solidFill>
                  <a:srgbClr val="FFFFFF"/>
                </a:solidFill>
                <a:latin typeface="Aileron Bold"/>
              </a:rPr>
              <a:t>WE CAN OBSERVE AFTER QUANTISATION THE VALUES AT THE BOTTOM BECAME ZERO.SO WHILE TRAVERSING IF WE ENCOUNTER A LOCATION AFTER WHICH ALL THE VALUES ARE ZERO WE WON’T STORE THEM.THERBY REDUCING THE DATA STORAGE OF THE IMAGE.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27248" y="5616880"/>
            <a:ext cx="10178097" cy="3018045"/>
          </a:xfrm>
          <a:custGeom>
            <a:avLst/>
            <a:gdLst/>
            <a:ahLst/>
            <a:cxnLst/>
            <a:rect r="r" b="b" t="t" l="l"/>
            <a:pathLst>
              <a:path h="3018045" w="10178097">
                <a:moveTo>
                  <a:pt x="0" y="0"/>
                </a:moveTo>
                <a:lnTo>
                  <a:pt x="10178096" y="0"/>
                </a:lnTo>
                <a:lnTo>
                  <a:pt x="10178096" y="3018045"/>
                </a:lnTo>
                <a:lnTo>
                  <a:pt x="0" y="30180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25401" y="819150"/>
            <a:ext cx="10979944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spc="279">
                <a:solidFill>
                  <a:srgbClr val="9777B6"/>
                </a:solidFill>
                <a:latin typeface="Aileron Bold"/>
              </a:rPr>
              <a:t>DECODING AND DISPLAYING THE COMPRESSED IMAGE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62574" y="2325870"/>
            <a:ext cx="17725426" cy="2817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6"/>
              </a:lnSpc>
            </a:pPr>
            <a:r>
              <a:rPr lang="en-US" sz="2680" spc="268">
                <a:solidFill>
                  <a:srgbClr val="FFFFFF"/>
                </a:solidFill>
                <a:latin typeface="Aileron Bold"/>
              </a:rPr>
              <a:t>TO GET THE COMPRESSED IMAGE WE DECODE THE ENCODED VALUES.WE RETRACE THESE ENCODED VALUES TO GET 8X8 BLOCK.</a:t>
            </a:r>
          </a:p>
          <a:p>
            <a:pPr algn="ctr">
              <a:lnSpc>
                <a:spcPts val="3216"/>
              </a:lnSpc>
            </a:pPr>
          </a:p>
          <a:p>
            <a:pPr>
              <a:lnSpc>
                <a:spcPts val="3216"/>
              </a:lnSpc>
            </a:pPr>
            <a:r>
              <a:rPr lang="en-US" sz="2680" spc="268">
                <a:solidFill>
                  <a:srgbClr val="FFFFFF"/>
                </a:solidFill>
                <a:latin typeface="Aileron Bold"/>
              </a:rPr>
              <a:t>AFTER GETTING THE 8X8 BLOCK WE MULTIPLY IT WITH THE QUANTISATION MATRIX AND THEN WE APPLY THE INVERSE DCT.</a:t>
            </a:r>
          </a:p>
          <a:p>
            <a:pPr algn="ctr">
              <a:lnSpc>
                <a:spcPts val="3216"/>
              </a:lnSpc>
            </a:pPr>
          </a:p>
          <a:p>
            <a:pPr>
              <a:lnSpc>
                <a:spcPts val="3216"/>
              </a:lnSpc>
              <a:spcBef>
                <a:spcPct val="0"/>
              </a:spcBef>
            </a:pPr>
            <a:r>
              <a:rPr lang="en-US" sz="2680" spc="268">
                <a:solidFill>
                  <a:srgbClr val="FFFFFF"/>
                </a:solidFill>
                <a:latin typeface="Aileron Bold"/>
              </a:rPr>
              <a:t>FINALLY WE DO LEVEL SHIFT BY 128 PIXELS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9791" y="1475184"/>
            <a:ext cx="3668316" cy="3668316"/>
          </a:xfrm>
          <a:custGeom>
            <a:avLst/>
            <a:gdLst/>
            <a:ahLst/>
            <a:cxnLst/>
            <a:rect r="r" b="b" t="t" l="l"/>
            <a:pathLst>
              <a:path h="3668316" w="3668316">
                <a:moveTo>
                  <a:pt x="0" y="0"/>
                </a:moveTo>
                <a:lnTo>
                  <a:pt x="3668316" y="0"/>
                </a:lnTo>
                <a:lnTo>
                  <a:pt x="3668316" y="3668316"/>
                </a:lnTo>
                <a:lnTo>
                  <a:pt x="0" y="36683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613322" y="504825"/>
            <a:ext cx="366831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3399" spc="339">
                <a:solidFill>
                  <a:srgbClr val="9777B6"/>
                </a:solidFill>
                <a:latin typeface="Aileron Bold"/>
              </a:rPr>
              <a:t>TEST SAMPLES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85935" y="5721764"/>
            <a:ext cx="3652172" cy="3536536"/>
          </a:xfrm>
          <a:custGeom>
            <a:avLst/>
            <a:gdLst/>
            <a:ahLst/>
            <a:cxnLst/>
            <a:rect r="r" b="b" t="t" l="l"/>
            <a:pathLst>
              <a:path h="3536536" w="3652172">
                <a:moveTo>
                  <a:pt x="0" y="0"/>
                </a:moveTo>
                <a:lnTo>
                  <a:pt x="3652172" y="0"/>
                </a:lnTo>
                <a:lnTo>
                  <a:pt x="3652172" y="3536536"/>
                </a:lnTo>
                <a:lnTo>
                  <a:pt x="0" y="35365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5897880" y="3309342"/>
            <a:ext cx="1964861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6" id="6"/>
          <p:cNvSpPr txBox="true"/>
          <p:nvPr/>
        </p:nvSpPr>
        <p:spPr>
          <a:xfrm rot="0">
            <a:off x="8433031" y="2201449"/>
            <a:ext cx="5708214" cy="167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spc="279">
                <a:solidFill>
                  <a:srgbClr val="FFFFFF"/>
                </a:solidFill>
                <a:latin typeface="Aileron Bold"/>
              </a:rPr>
              <a:t>ORIGINAL IMAGE</a:t>
            </a: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</a:pPr>
            <a:r>
              <a:rPr lang="en-US" sz="2799" spc="279">
                <a:solidFill>
                  <a:srgbClr val="FFFFFF"/>
                </a:solidFill>
                <a:latin typeface="Aileron Bold"/>
              </a:rPr>
              <a:t>IMAGE SIZE = 512*512*3*8 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816609" y="3877849"/>
            <a:ext cx="3084195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spc="279">
                <a:solidFill>
                  <a:srgbClr val="FFFFFF"/>
                </a:solidFill>
                <a:latin typeface="Aileron Bold"/>
              </a:rPr>
              <a:t>=6291456 BITS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5898065" y="7078288"/>
            <a:ext cx="1964861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9" id="9"/>
          <p:cNvSpPr txBox="true"/>
          <p:nvPr/>
        </p:nvSpPr>
        <p:spPr>
          <a:xfrm rot="0">
            <a:off x="6740027" y="5840038"/>
            <a:ext cx="10005417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spc="279">
                <a:solidFill>
                  <a:srgbClr val="FFFFFF"/>
                </a:solidFill>
                <a:latin typeface="Aileron Bold"/>
              </a:rPr>
              <a:t>COMPRESSED IMAGE(COMPRESSION FACTOR = 1)</a:t>
            </a: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spc="279">
                <a:solidFill>
                  <a:srgbClr val="FFFFFF"/>
                </a:solidFill>
                <a:latin typeface="Aileron Bold"/>
              </a:rPr>
              <a:t>IMAGE SIZE = (38970+38829+39203)*8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945495" y="7490032"/>
            <a:ext cx="2826425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spc="279">
                <a:solidFill>
                  <a:srgbClr val="FFFFFF"/>
                </a:solidFill>
                <a:latin typeface="Aileron Bold"/>
              </a:rPr>
              <a:t>=936016 BITS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13322" y="504825"/>
            <a:ext cx="366831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3399" spc="339">
                <a:solidFill>
                  <a:srgbClr val="9777B6"/>
                </a:solidFill>
                <a:latin typeface="Aileron Bold"/>
              </a:rPr>
              <a:t>TEST SAMPLES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5897880" y="3309342"/>
            <a:ext cx="1964861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4" id="4"/>
          <p:cNvSpPr txBox="true"/>
          <p:nvPr/>
        </p:nvSpPr>
        <p:spPr>
          <a:xfrm rot="0">
            <a:off x="7160419" y="2490192"/>
            <a:ext cx="10098881" cy="167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spc="279">
                <a:solidFill>
                  <a:srgbClr val="FFFFFF"/>
                </a:solidFill>
                <a:latin typeface="Aileron Bold"/>
              </a:rPr>
              <a:t>COMPRESSED IMAGE(COMPRESSION FACTOR = 10</a:t>
            </a: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</a:pPr>
            <a:r>
              <a:rPr lang="en-US" sz="2799" spc="279">
                <a:solidFill>
                  <a:srgbClr val="FFFFFF"/>
                </a:solidFill>
                <a:latin typeface="Aileron Bold"/>
              </a:rPr>
              <a:t>IMAGE SIZE = (11358+11423+11318)*8 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945495" y="3877849"/>
            <a:ext cx="2826425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spc="279">
                <a:solidFill>
                  <a:srgbClr val="FFFFFF"/>
                </a:solidFill>
                <a:latin typeface="Aileron Bold"/>
              </a:rPr>
              <a:t>=272792 BITS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5898065" y="7078288"/>
            <a:ext cx="1964861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7" id="7"/>
          <p:cNvSpPr txBox="true"/>
          <p:nvPr/>
        </p:nvSpPr>
        <p:spPr>
          <a:xfrm rot="0">
            <a:off x="6611142" y="5840038"/>
            <a:ext cx="10263188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spc="279">
                <a:solidFill>
                  <a:srgbClr val="FFFFFF"/>
                </a:solidFill>
                <a:latin typeface="Aileron Bold"/>
              </a:rPr>
              <a:t>COMPRESSED IMAGE(COMPRESSION FACTOR = 20)</a:t>
            </a: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spc="279">
                <a:solidFill>
                  <a:srgbClr val="FFFFFF"/>
                </a:solidFill>
                <a:latin typeface="Aileron Bold"/>
              </a:rPr>
              <a:t>IMAGE SIZE = (8923+8936+8729)*8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93226" y="7490032"/>
            <a:ext cx="2930962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spc="279">
                <a:solidFill>
                  <a:srgbClr val="FFFFFF"/>
                </a:solidFill>
                <a:latin typeface="Aileron Bold"/>
              </a:rPr>
              <a:t>= 212704 BITS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62040" y="1053159"/>
            <a:ext cx="4176067" cy="4090341"/>
          </a:xfrm>
          <a:custGeom>
            <a:avLst/>
            <a:gdLst/>
            <a:ahLst/>
            <a:cxnLst/>
            <a:rect r="r" b="b" t="t" l="l"/>
            <a:pathLst>
              <a:path h="4090341" w="4176067">
                <a:moveTo>
                  <a:pt x="0" y="0"/>
                </a:moveTo>
                <a:lnTo>
                  <a:pt x="4176067" y="0"/>
                </a:lnTo>
                <a:lnTo>
                  <a:pt x="4176067" y="4090341"/>
                </a:lnTo>
                <a:lnTo>
                  <a:pt x="0" y="40903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44480" y="5670989"/>
            <a:ext cx="4093627" cy="4057185"/>
          </a:xfrm>
          <a:custGeom>
            <a:avLst/>
            <a:gdLst/>
            <a:ahLst/>
            <a:cxnLst/>
            <a:rect r="r" b="b" t="t" l="l"/>
            <a:pathLst>
              <a:path h="4057185" w="4093627">
                <a:moveTo>
                  <a:pt x="0" y="0"/>
                </a:moveTo>
                <a:lnTo>
                  <a:pt x="4093627" y="0"/>
                </a:lnTo>
                <a:lnTo>
                  <a:pt x="4093627" y="4057185"/>
                </a:lnTo>
                <a:lnTo>
                  <a:pt x="0" y="40571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13322" y="1028700"/>
            <a:ext cx="3668316" cy="3668316"/>
          </a:xfrm>
          <a:custGeom>
            <a:avLst/>
            <a:gdLst/>
            <a:ahLst/>
            <a:cxnLst/>
            <a:rect r="r" b="b" t="t" l="l"/>
            <a:pathLst>
              <a:path h="3668316" w="3668316">
                <a:moveTo>
                  <a:pt x="0" y="0"/>
                </a:moveTo>
                <a:lnTo>
                  <a:pt x="3668316" y="0"/>
                </a:lnTo>
                <a:lnTo>
                  <a:pt x="3668316" y="3668316"/>
                </a:lnTo>
                <a:lnTo>
                  <a:pt x="0" y="36683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13322" y="5143500"/>
            <a:ext cx="4176067" cy="4090341"/>
          </a:xfrm>
          <a:custGeom>
            <a:avLst/>
            <a:gdLst/>
            <a:ahLst/>
            <a:cxnLst/>
            <a:rect r="r" b="b" t="t" l="l"/>
            <a:pathLst>
              <a:path h="4090341" w="4176067">
                <a:moveTo>
                  <a:pt x="0" y="0"/>
                </a:moveTo>
                <a:lnTo>
                  <a:pt x="4176067" y="0"/>
                </a:lnTo>
                <a:lnTo>
                  <a:pt x="4176067" y="4090341"/>
                </a:lnTo>
                <a:lnTo>
                  <a:pt x="0" y="40903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5110344"/>
            <a:ext cx="4224085" cy="4090341"/>
          </a:xfrm>
          <a:custGeom>
            <a:avLst/>
            <a:gdLst/>
            <a:ahLst/>
            <a:cxnLst/>
            <a:rect r="r" b="b" t="t" l="l"/>
            <a:pathLst>
              <a:path h="4090341" w="4224085">
                <a:moveTo>
                  <a:pt x="0" y="0"/>
                </a:moveTo>
                <a:lnTo>
                  <a:pt x="4224085" y="0"/>
                </a:lnTo>
                <a:lnTo>
                  <a:pt x="4224085" y="4090341"/>
                </a:lnTo>
                <a:lnTo>
                  <a:pt x="0" y="4090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39975" y="5143500"/>
            <a:ext cx="4093627" cy="4057185"/>
          </a:xfrm>
          <a:custGeom>
            <a:avLst/>
            <a:gdLst/>
            <a:ahLst/>
            <a:cxnLst/>
            <a:rect r="r" b="b" t="t" l="l"/>
            <a:pathLst>
              <a:path h="4057185" w="4093627">
                <a:moveTo>
                  <a:pt x="0" y="0"/>
                </a:moveTo>
                <a:lnTo>
                  <a:pt x="4093627" y="0"/>
                </a:lnTo>
                <a:lnTo>
                  <a:pt x="4093627" y="4057185"/>
                </a:lnTo>
                <a:lnTo>
                  <a:pt x="0" y="40571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613322" y="504825"/>
            <a:ext cx="366831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3399" spc="339">
                <a:solidFill>
                  <a:srgbClr val="9777B6"/>
                </a:solidFill>
                <a:latin typeface="Aileron Bold"/>
              </a:rPr>
              <a:t>TEST SAMPLES</a:t>
            </a:r>
          </a:p>
        </p:txBody>
      </p:sp>
      <p:sp>
        <p:nvSpPr>
          <p:cNvPr name="AutoShape 7" id="7"/>
          <p:cNvSpPr/>
          <p:nvPr/>
        </p:nvSpPr>
        <p:spPr>
          <a:xfrm>
            <a:off x="10281638" y="2250264"/>
            <a:ext cx="153646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8" id="8"/>
          <p:cNvSpPr txBox="true"/>
          <p:nvPr/>
        </p:nvSpPr>
        <p:spPr>
          <a:xfrm rot="0">
            <a:off x="13128367" y="2040714"/>
            <a:ext cx="3410545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spc="279">
                <a:solidFill>
                  <a:srgbClr val="FFFFFF"/>
                </a:solidFill>
                <a:latin typeface="Aileron Bold"/>
              </a:rPr>
              <a:t>ORIGINAL IMAGE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5800" y="9509470"/>
            <a:ext cx="4296370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spc="279">
                <a:solidFill>
                  <a:srgbClr val="000000"/>
                </a:solidFill>
                <a:latin typeface="Aileron Bold"/>
              </a:rPr>
              <a:t>6</a:t>
            </a:r>
            <a:r>
              <a:rPr lang="en-US" sz="2799" spc="279">
                <a:solidFill>
                  <a:srgbClr val="FFFFFF"/>
                </a:solidFill>
                <a:latin typeface="Aileron Bold"/>
              </a:rPr>
              <a:t>6.7% COMPRESSION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43432" y="9509470"/>
            <a:ext cx="3915847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spc="279">
                <a:solidFill>
                  <a:srgbClr val="FFFFFF"/>
                </a:solidFill>
                <a:latin typeface="Aileron Bold"/>
              </a:rPr>
              <a:t>23% COMPRESSION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39975" y="9509470"/>
            <a:ext cx="3915847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spc="279">
                <a:solidFill>
                  <a:srgbClr val="FFFFFF"/>
                </a:solidFill>
                <a:latin typeface="Aileron Bold"/>
              </a:rPr>
              <a:t>30% COMPRESSION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97880" y="3309342"/>
            <a:ext cx="1964861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" id="3"/>
          <p:cNvSpPr/>
          <p:nvPr/>
        </p:nvSpPr>
        <p:spPr>
          <a:xfrm flipV="true">
            <a:off x="5898065" y="7078288"/>
            <a:ext cx="1964861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55417" y="1242568"/>
            <a:ext cx="5201243" cy="3900932"/>
          </a:xfrm>
          <a:custGeom>
            <a:avLst/>
            <a:gdLst/>
            <a:ahLst/>
            <a:cxnLst/>
            <a:rect r="r" b="b" t="t" l="l"/>
            <a:pathLst>
              <a:path h="3900932" w="5201243">
                <a:moveTo>
                  <a:pt x="0" y="0"/>
                </a:moveTo>
                <a:lnTo>
                  <a:pt x="5201243" y="0"/>
                </a:lnTo>
                <a:lnTo>
                  <a:pt x="5201243" y="3900932"/>
                </a:lnTo>
                <a:lnTo>
                  <a:pt x="0" y="39009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5417" y="5840038"/>
            <a:ext cx="5201243" cy="3946924"/>
          </a:xfrm>
          <a:custGeom>
            <a:avLst/>
            <a:gdLst/>
            <a:ahLst/>
            <a:cxnLst/>
            <a:rect r="r" b="b" t="t" l="l"/>
            <a:pathLst>
              <a:path h="3946924" w="5201243">
                <a:moveTo>
                  <a:pt x="0" y="0"/>
                </a:moveTo>
                <a:lnTo>
                  <a:pt x="5201243" y="0"/>
                </a:lnTo>
                <a:lnTo>
                  <a:pt x="5201243" y="3946924"/>
                </a:lnTo>
                <a:lnTo>
                  <a:pt x="0" y="3946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82390" y="328168"/>
            <a:ext cx="1512403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3399" spc="339">
                <a:solidFill>
                  <a:srgbClr val="9777B6"/>
                </a:solidFill>
                <a:latin typeface="Aileron Bold"/>
              </a:rPr>
              <a:t>TEST SAMPLE(UNEVEN SIZE AND PIXELS NOT MULTIPLE OF 8)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33031" y="2201449"/>
            <a:ext cx="5708214" cy="167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spc="279">
                <a:solidFill>
                  <a:srgbClr val="FFFFFF"/>
                </a:solidFill>
                <a:latin typeface="Aileron Bold"/>
              </a:rPr>
              <a:t>ORIGINAL IMAGE</a:t>
            </a: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</a:pPr>
            <a:r>
              <a:rPr lang="en-US" sz="2799" spc="279">
                <a:solidFill>
                  <a:srgbClr val="FFFFFF"/>
                </a:solidFill>
                <a:latin typeface="Aileron Bold"/>
              </a:rPr>
              <a:t>IMAGE SIZE = 300*400*3*8 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816609" y="3877849"/>
            <a:ext cx="3084195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spc="279">
                <a:solidFill>
                  <a:srgbClr val="FFFFFF"/>
                </a:solidFill>
                <a:latin typeface="Aileron Bold"/>
              </a:rPr>
              <a:t>=2880000 BITS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40027" y="5840038"/>
            <a:ext cx="10005417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spc="279">
                <a:solidFill>
                  <a:srgbClr val="FFFFFF"/>
                </a:solidFill>
                <a:latin typeface="Aileron Bold"/>
              </a:rPr>
              <a:t>COMPRESSED IMAGE(COMPRESSION FACTOR = 1)</a:t>
            </a: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spc="279">
                <a:solidFill>
                  <a:srgbClr val="FFFFFF"/>
                </a:solidFill>
                <a:latin typeface="Aileron Bold"/>
              </a:rPr>
              <a:t>IMAGE SIZE = (56824+56521+56830)*8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816609" y="7490032"/>
            <a:ext cx="3084195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spc="279">
                <a:solidFill>
                  <a:srgbClr val="FFFFFF"/>
                </a:solidFill>
                <a:latin typeface="Aileron Bold"/>
              </a:rPr>
              <a:t>=1361400 BITS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97880" y="3309342"/>
            <a:ext cx="1964861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" id="3"/>
          <p:cNvSpPr/>
          <p:nvPr/>
        </p:nvSpPr>
        <p:spPr>
          <a:xfrm flipV="true">
            <a:off x="5898065" y="7078288"/>
            <a:ext cx="1964861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0545" y="1028700"/>
            <a:ext cx="5712592" cy="4363015"/>
          </a:xfrm>
          <a:custGeom>
            <a:avLst/>
            <a:gdLst/>
            <a:ahLst/>
            <a:cxnLst/>
            <a:rect r="r" b="b" t="t" l="l"/>
            <a:pathLst>
              <a:path h="4363015" w="5712592">
                <a:moveTo>
                  <a:pt x="0" y="0"/>
                </a:moveTo>
                <a:lnTo>
                  <a:pt x="5712592" y="0"/>
                </a:lnTo>
                <a:lnTo>
                  <a:pt x="5712592" y="4363015"/>
                </a:lnTo>
                <a:lnTo>
                  <a:pt x="0" y="43630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1090" y="5741140"/>
            <a:ext cx="5531502" cy="4335984"/>
          </a:xfrm>
          <a:custGeom>
            <a:avLst/>
            <a:gdLst/>
            <a:ahLst/>
            <a:cxnLst/>
            <a:rect r="r" b="b" t="t" l="l"/>
            <a:pathLst>
              <a:path h="4335984" w="5531502">
                <a:moveTo>
                  <a:pt x="0" y="0"/>
                </a:moveTo>
                <a:lnTo>
                  <a:pt x="5531502" y="0"/>
                </a:lnTo>
                <a:lnTo>
                  <a:pt x="5531502" y="4335984"/>
                </a:lnTo>
                <a:lnTo>
                  <a:pt x="0" y="43359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613322" y="504825"/>
            <a:ext cx="366831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3399" spc="339">
                <a:solidFill>
                  <a:srgbClr val="9777B6"/>
                </a:solidFill>
                <a:latin typeface="Aileron Bold"/>
              </a:rPr>
              <a:t>TEST SAMPLES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60419" y="2490192"/>
            <a:ext cx="10098881" cy="167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spc="279">
                <a:solidFill>
                  <a:srgbClr val="FFFFFF"/>
                </a:solidFill>
                <a:latin typeface="Aileron Bold"/>
              </a:rPr>
              <a:t>COMPRESSED IMAGE(COMPRESSION FACTOR = 10</a:t>
            </a: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</a:pPr>
            <a:r>
              <a:rPr lang="en-US" sz="2799" spc="279">
                <a:solidFill>
                  <a:srgbClr val="FFFFFF"/>
                </a:solidFill>
                <a:latin typeface="Aileron Bold"/>
              </a:rPr>
              <a:t>IMAGE SIZE = (14127+14233+14178)*8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945495" y="3877849"/>
            <a:ext cx="2826425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spc="279">
                <a:solidFill>
                  <a:srgbClr val="FFFFFF"/>
                </a:solidFill>
                <a:latin typeface="Aileron Bold"/>
              </a:rPr>
              <a:t>=340304 BITS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11142" y="5840038"/>
            <a:ext cx="10263188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spc="279">
                <a:solidFill>
                  <a:srgbClr val="FFFFFF"/>
                </a:solidFill>
                <a:latin typeface="Aileron Bold"/>
              </a:rPr>
              <a:t>COMPRESSED IMAGE(COMPRESSION FACTOR = 20)</a:t>
            </a: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spc="279">
                <a:solidFill>
                  <a:srgbClr val="FFFFFF"/>
                </a:solidFill>
                <a:latin typeface="Aileron Bold"/>
              </a:rPr>
              <a:t>IMAGE SIZE = (7406+7597+7398)*8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945495" y="7490032"/>
            <a:ext cx="2826425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spc="279">
                <a:solidFill>
                  <a:srgbClr val="FFFFFF"/>
                </a:solidFill>
                <a:latin typeface="Aileron Bold"/>
              </a:rPr>
              <a:t>=179208 BITS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13322" y="504825"/>
            <a:ext cx="366831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3399" spc="339">
                <a:solidFill>
                  <a:srgbClr val="9777B6"/>
                </a:solidFill>
                <a:latin typeface="Aileron Bold"/>
              </a:rPr>
              <a:t>TEST SAMPLES</a:t>
            </a:r>
          </a:p>
        </p:txBody>
      </p:sp>
      <p:sp>
        <p:nvSpPr>
          <p:cNvPr name="AutoShape 3" id="3"/>
          <p:cNvSpPr/>
          <p:nvPr/>
        </p:nvSpPr>
        <p:spPr>
          <a:xfrm>
            <a:off x="10281638" y="2250264"/>
            <a:ext cx="153646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4" id="4"/>
          <p:cNvSpPr txBox="true"/>
          <p:nvPr/>
        </p:nvSpPr>
        <p:spPr>
          <a:xfrm rot="0">
            <a:off x="13128367" y="2040714"/>
            <a:ext cx="3410545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spc="279">
                <a:solidFill>
                  <a:srgbClr val="FFFFFF"/>
                </a:solidFill>
                <a:latin typeface="Aileron Bold"/>
              </a:rPr>
              <a:t>ORIGINAL IMAGE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54947" y="9509470"/>
            <a:ext cx="3658076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spc="279">
                <a:solidFill>
                  <a:srgbClr val="FFFFFF"/>
                </a:solidFill>
                <a:latin typeface="Aileron Bold"/>
              </a:rPr>
              <a:t>3% COMPRESSION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743432" y="9509470"/>
            <a:ext cx="3915847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spc="279">
                <a:solidFill>
                  <a:srgbClr val="FFFFFF"/>
                </a:solidFill>
                <a:latin typeface="Aileron Bold"/>
              </a:rPr>
              <a:t>10% COMPRESSION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839975" y="9509470"/>
            <a:ext cx="3915847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spc="279">
                <a:solidFill>
                  <a:srgbClr val="FFFFFF"/>
                </a:solidFill>
                <a:latin typeface="Aileron Bold"/>
              </a:rPr>
              <a:t>16% COMPRESSION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4902428" y="1028700"/>
            <a:ext cx="5201243" cy="3900932"/>
          </a:xfrm>
          <a:custGeom>
            <a:avLst/>
            <a:gdLst/>
            <a:ahLst/>
            <a:cxnLst/>
            <a:rect r="r" b="b" t="t" l="l"/>
            <a:pathLst>
              <a:path h="3900932" w="5201243">
                <a:moveTo>
                  <a:pt x="0" y="0"/>
                </a:moveTo>
                <a:lnTo>
                  <a:pt x="5201243" y="0"/>
                </a:lnTo>
                <a:lnTo>
                  <a:pt x="5201243" y="3900932"/>
                </a:lnTo>
                <a:lnTo>
                  <a:pt x="0" y="39009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35784" y="5311376"/>
            <a:ext cx="5201243" cy="3946924"/>
          </a:xfrm>
          <a:custGeom>
            <a:avLst/>
            <a:gdLst/>
            <a:ahLst/>
            <a:cxnLst/>
            <a:rect r="r" b="b" t="t" l="l"/>
            <a:pathLst>
              <a:path h="3946924" w="5201243">
                <a:moveTo>
                  <a:pt x="0" y="0"/>
                </a:moveTo>
                <a:lnTo>
                  <a:pt x="5201244" y="0"/>
                </a:lnTo>
                <a:lnTo>
                  <a:pt x="5201244" y="3946924"/>
                </a:lnTo>
                <a:lnTo>
                  <a:pt x="0" y="3946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387447" y="5311376"/>
            <a:ext cx="5385899" cy="4113502"/>
          </a:xfrm>
          <a:custGeom>
            <a:avLst/>
            <a:gdLst/>
            <a:ahLst/>
            <a:cxnLst/>
            <a:rect r="r" b="b" t="t" l="l"/>
            <a:pathLst>
              <a:path h="4113502" w="5385899">
                <a:moveTo>
                  <a:pt x="0" y="0"/>
                </a:moveTo>
                <a:lnTo>
                  <a:pt x="5385899" y="0"/>
                </a:lnTo>
                <a:lnTo>
                  <a:pt x="5385899" y="4113502"/>
                </a:lnTo>
                <a:lnTo>
                  <a:pt x="0" y="41135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421046" y="5311376"/>
            <a:ext cx="5217566" cy="4089898"/>
          </a:xfrm>
          <a:custGeom>
            <a:avLst/>
            <a:gdLst/>
            <a:ahLst/>
            <a:cxnLst/>
            <a:rect r="r" b="b" t="t" l="l"/>
            <a:pathLst>
              <a:path h="4089898" w="5217566">
                <a:moveTo>
                  <a:pt x="0" y="0"/>
                </a:moveTo>
                <a:lnTo>
                  <a:pt x="5217566" y="0"/>
                </a:lnTo>
                <a:lnTo>
                  <a:pt x="5217566" y="4089898"/>
                </a:lnTo>
                <a:lnTo>
                  <a:pt x="0" y="40898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001244">
            <a:off x="10917706" y="7049713"/>
            <a:ext cx="14283863" cy="12962606"/>
          </a:xfrm>
          <a:custGeom>
            <a:avLst/>
            <a:gdLst/>
            <a:ahLst/>
            <a:cxnLst/>
            <a:rect r="r" b="b" t="t" l="l"/>
            <a:pathLst>
              <a:path h="12962606" w="14283863">
                <a:moveTo>
                  <a:pt x="0" y="0"/>
                </a:moveTo>
                <a:lnTo>
                  <a:pt x="14283863" y="0"/>
                </a:lnTo>
                <a:lnTo>
                  <a:pt x="14283863" y="12962606"/>
                </a:lnTo>
                <a:lnTo>
                  <a:pt x="0" y="129626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84654">
            <a:off x="-6628924" y="-8283079"/>
            <a:ext cx="12596877" cy="11431666"/>
          </a:xfrm>
          <a:custGeom>
            <a:avLst/>
            <a:gdLst/>
            <a:ahLst/>
            <a:cxnLst/>
            <a:rect r="r" b="b" t="t" l="l"/>
            <a:pathLst>
              <a:path h="11431666" w="12596877">
                <a:moveTo>
                  <a:pt x="0" y="0"/>
                </a:moveTo>
                <a:lnTo>
                  <a:pt x="12596877" y="0"/>
                </a:lnTo>
                <a:lnTo>
                  <a:pt x="12596877" y="11431667"/>
                </a:lnTo>
                <a:lnTo>
                  <a:pt x="0" y="114316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545481" y="-693771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74634" y="3441538"/>
            <a:ext cx="11370537" cy="1374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42"/>
              </a:lnSpc>
            </a:pPr>
            <a:r>
              <a:rPr lang="en-US" sz="8087">
                <a:solidFill>
                  <a:srgbClr val="048AFF"/>
                </a:solidFill>
                <a:latin typeface="Now Bold"/>
              </a:rPr>
              <a:t>THANK YOU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01838" y="8077223"/>
            <a:ext cx="7632996" cy="1473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51"/>
              </a:lnSpc>
            </a:pPr>
            <a:r>
              <a:rPr lang="en-US" sz="3501" spc="-35">
                <a:solidFill>
                  <a:srgbClr val="FFFFFF"/>
                </a:solidFill>
                <a:latin typeface="Aileron Ultra-Bold Italics"/>
              </a:rPr>
              <a:t>EE21B001-A.VINODH</a:t>
            </a:r>
          </a:p>
          <a:p>
            <a:pPr algn="just">
              <a:lnSpc>
                <a:spcPts val="3851"/>
              </a:lnSpc>
            </a:pPr>
            <a:r>
              <a:rPr lang="en-US" sz="3501" spc="-35">
                <a:solidFill>
                  <a:srgbClr val="FFFFFF"/>
                </a:solidFill>
                <a:latin typeface="Aileron Ultra-Bold Italics"/>
              </a:rPr>
              <a:t>EE21B004 - A.JAYA PRAKASH</a:t>
            </a:r>
          </a:p>
          <a:p>
            <a:pPr algn="just">
              <a:lnSpc>
                <a:spcPts val="385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2676" y="6262530"/>
            <a:ext cx="5724845" cy="3754202"/>
          </a:xfrm>
          <a:custGeom>
            <a:avLst/>
            <a:gdLst/>
            <a:ahLst/>
            <a:cxnLst/>
            <a:rect r="r" b="b" t="t" l="l"/>
            <a:pathLst>
              <a:path h="3754202" w="5724845">
                <a:moveTo>
                  <a:pt x="0" y="0"/>
                </a:moveTo>
                <a:lnTo>
                  <a:pt x="5724845" y="0"/>
                </a:lnTo>
                <a:lnTo>
                  <a:pt x="5724845" y="3754201"/>
                </a:lnTo>
                <a:lnTo>
                  <a:pt x="0" y="3754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840370"/>
            <a:ext cx="17492708" cy="1768476"/>
            <a:chOff x="0" y="0"/>
            <a:chExt cx="23323610" cy="235796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239354"/>
              <a:ext cx="364309" cy="364309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260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571503" y="-66675"/>
              <a:ext cx="22752107" cy="2424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99"/>
                </a:lnSpc>
              </a:pPr>
              <a:r>
                <a:rPr lang="en-US" sz="3499" spc="69">
                  <a:solidFill>
                    <a:srgbClr val="FFFFFF"/>
                  </a:solidFill>
                  <a:latin typeface="Aileron"/>
                </a:rPr>
                <a:t>JPEG Compression is the name given to an algorithm developed by the “Joint Photographic Experts Group“ whose purpose is to minimize the file size of images.</a:t>
              </a:r>
            </a:p>
            <a:p>
              <a:pPr>
                <a:lnSpc>
                  <a:spcPts val="4899"/>
                </a:lnSpc>
                <a:spcBef>
                  <a:spcPct val="0"/>
                </a:spcBef>
              </a:pPr>
              <a:r>
                <a:rPr lang="en-US" sz="3499" spc="69">
                  <a:solidFill>
                    <a:srgbClr val="FFFFFF"/>
                  </a:solidFill>
                  <a:latin typeface="Aileron"/>
                </a:rPr>
                <a:t>It is “lossy compression“.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6616" y="3837450"/>
            <a:ext cx="18660380" cy="1149351"/>
            <a:chOff x="0" y="0"/>
            <a:chExt cx="24880506" cy="153246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251030"/>
              <a:ext cx="364309" cy="364309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260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667169" y="-66675"/>
              <a:ext cx="24213337" cy="15991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99"/>
                </a:lnSpc>
                <a:spcBef>
                  <a:spcPct val="0"/>
                </a:spcBef>
              </a:pPr>
              <a:r>
                <a:rPr lang="en-US" sz="3499" spc="69">
                  <a:solidFill>
                    <a:srgbClr val="FFFFFF"/>
                  </a:solidFill>
                  <a:latin typeface="Aileron"/>
                </a:rPr>
                <a:t>An image file can be thought of as a grid of individual blocks called ‘Pixels’(Picture Element).Each Pixel has its own color values(rgb)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6616" y="5215405"/>
            <a:ext cx="18660380" cy="513715"/>
            <a:chOff x="0" y="0"/>
            <a:chExt cx="24880506" cy="684954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251030"/>
              <a:ext cx="364309" cy="364309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260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667169" y="-76200"/>
              <a:ext cx="24213337" cy="761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  <a:spcBef>
                  <a:spcPct val="0"/>
                </a:spcBef>
              </a:pPr>
              <a:r>
                <a:rPr lang="en-US" sz="3399" spc="67">
                  <a:solidFill>
                    <a:srgbClr val="FFFFFF"/>
                  </a:solidFill>
                  <a:latin typeface="Aileron"/>
                </a:rPr>
                <a:t>This algorithm exploits the fact that human eye cannot perceive high frequencies.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1306346" y="6262530"/>
            <a:ext cx="6766047" cy="3754202"/>
          </a:xfrm>
          <a:custGeom>
            <a:avLst/>
            <a:gdLst/>
            <a:ahLst/>
            <a:cxnLst/>
            <a:rect r="r" b="b" t="t" l="l"/>
            <a:pathLst>
              <a:path h="3754202" w="6766047">
                <a:moveTo>
                  <a:pt x="0" y="0"/>
                </a:moveTo>
                <a:lnTo>
                  <a:pt x="6766047" y="0"/>
                </a:lnTo>
                <a:lnTo>
                  <a:pt x="6766047" y="3754201"/>
                </a:lnTo>
                <a:lnTo>
                  <a:pt x="0" y="3754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0" y="546084"/>
            <a:ext cx="18288000" cy="75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1"/>
              </a:lnSpc>
              <a:spcBef>
                <a:spcPct val="0"/>
              </a:spcBef>
            </a:pPr>
            <a:r>
              <a:rPr lang="en-US" sz="5301" spc="-53">
                <a:solidFill>
                  <a:srgbClr val="9777B6"/>
                </a:solidFill>
                <a:latin typeface="Aileron Ultra-Bold Italics"/>
              </a:rPr>
              <a:t>WHAT IS JPEG COMPRESSION?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30676" y="0"/>
            <a:ext cx="3019329" cy="6238084"/>
            <a:chOff x="0" y="0"/>
            <a:chExt cx="660400" cy="13644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1364419"/>
            </a:xfrm>
            <a:custGeom>
              <a:avLst/>
              <a:gdLst/>
              <a:ahLst/>
              <a:cxnLst/>
              <a:rect r="r" b="b" t="t" l="l"/>
              <a:pathLst>
                <a:path h="1364419" w="660400">
                  <a:moveTo>
                    <a:pt x="220252" y="1345350"/>
                  </a:moveTo>
                  <a:cubicBezTo>
                    <a:pt x="254109" y="1356864"/>
                    <a:pt x="292600" y="1364419"/>
                    <a:pt x="330378" y="1364419"/>
                  </a:cubicBezTo>
                  <a:cubicBezTo>
                    <a:pt x="368157" y="1364419"/>
                    <a:pt x="404509" y="1357942"/>
                    <a:pt x="438009" y="1346428"/>
                  </a:cubicBezTo>
                  <a:cubicBezTo>
                    <a:pt x="438723" y="1346069"/>
                    <a:pt x="439435" y="1346069"/>
                    <a:pt x="440148" y="1345710"/>
                  </a:cubicBezTo>
                  <a:cubicBezTo>
                    <a:pt x="565955" y="1299654"/>
                    <a:pt x="658618" y="1178040"/>
                    <a:pt x="660400" y="10236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022905"/>
                  </a:lnTo>
                  <a:cubicBezTo>
                    <a:pt x="1782" y="1178759"/>
                    <a:pt x="93019" y="1300375"/>
                    <a:pt x="220252" y="1345350"/>
                  </a:cubicBezTo>
                  <a:close/>
                </a:path>
              </a:pathLst>
            </a:custGeom>
            <a:solidFill>
              <a:srgbClr val="465E8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660400" cy="12945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637205" y="0"/>
            <a:ext cx="3019329" cy="6812196"/>
            <a:chOff x="0" y="0"/>
            <a:chExt cx="660400" cy="14899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1489992"/>
            </a:xfrm>
            <a:custGeom>
              <a:avLst/>
              <a:gdLst/>
              <a:ahLst/>
              <a:cxnLst/>
              <a:rect r="r" b="b" t="t" l="l"/>
              <a:pathLst>
                <a:path h="1489992" w="660400">
                  <a:moveTo>
                    <a:pt x="220252" y="1470922"/>
                  </a:moveTo>
                  <a:cubicBezTo>
                    <a:pt x="254109" y="1482436"/>
                    <a:pt x="292600" y="1489992"/>
                    <a:pt x="330378" y="1489992"/>
                  </a:cubicBezTo>
                  <a:cubicBezTo>
                    <a:pt x="368157" y="1489992"/>
                    <a:pt x="404509" y="1483514"/>
                    <a:pt x="438009" y="1472001"/>
                  </a:cubicBezTo>
                  <a:cubicBezTo>
                    <a:pt x="438723" y="1471641"/>
                    <a:pt x="439435" y="1471641"/>
                    <a:pt x="440148" y="1471282"/>
                  </a:cubicBezTo>
                  <a:cubicBezTo>
                    <a:pt x="565955" y="1425227"/>
                    <a:pt x="658618" y="1303613"/>
                    <a:pt x="660400" y="114644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45596"/>
                  </a:lnTo>
                  <a:cubicBezTo>
                    <a:pt x="1782" y="1304331"/>
                    <a:pt x="93019" y="1425947"/>
                    <a:pt x="220252" y="1470922"/>
                  </a:cubicBezTo>
                  <a:close/>
                </a:path>
              </a:pathLst>
            </a:custGeom>
            <a:solidFill>
              <a:srgbClr val="9777B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660400" cy="14201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043734" y="0"/>
            <a:ext cx="3019329" cy="7373260"/>
            <a:chOff x="0" y="0"/>
            <a:chExt cx="660400" cy="16127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0400" cy="1612710"/>
            </a:xfrm>
            <a:custGeom>
              <a:avLst/>
              <a:gdLst/>
              <a:ahLst/>
              <a:cxnLst/>
              <a:rect r="r" b="b" t="t" l="l"/>
              <a:pathLst>
                <a:path h="1612710" w="660400">
                  <a:moveTo>
                    <a:pt x="220252" y="1593641"/>
                  </a:moveTo>
                  <a:cubicBezTo>
                    <a:pt x="254109" y="1605155"/>
                    <a:pt x="292600" y="1612710"/>
                    <a:pt x="330378" y="1612710"/>
                  </a:cubicBezTo>
                  <a:cubicBezTo>
                    <a:pt x="368157" y="1612710"/>
                    <a:pt x="404509" y="1606233"/>
                    <a:pt x="438009" y="1594719"/>
                  </a:cubicBezTo>
                  <a:cubicBezTo>
                    <a:pt x="438723" y="1594359"/>
                    <a:pt x="439435" y="1594359"/>
                    <a:pt x="440148" y="1594000"/>
                  </a:cubicBezTo>
                  <a:cubicBezTo>
                    <a:pt x="565955" y="1547945"/>
                    <a:pt x="658618" y="1426331"/>
                    <a:pt x="660400" y="1266440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265500"/>
                  </a:lnTo>
                  <a:cubicBezTo>
                    <a:pt x="1782" y="1427050"/>
                    <a:pt x="93019" y="1548665"/>
                    <a:pt x="220252" y="1593641"/>
                  </a:cubicBezTo>
                  <a:close/>
                </a:path>
              </a:pathLst>
            </a:custGeom>
            <a:solidFill>
              <a:srgbClr val="A08AA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660400" cy="1542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450262" y="0"/>
            <a:ext cx="3019329" cy="7764700"/>
            <a:chOff x="0" y="0"/>
            <a:chExt cx="660400" cy="169832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0400" cy="1698327"/>
            </a:xfrm>
            <a:custGeom>
              <a:avLst/>
              <a:gdLst/>
              <a:ahLst/>
              <a:cxnLst/>
              <a:rect r="r" b="b" t="t" l="l"/>
              <a:pathLst>
                <a:path h="1698327" w="660400">
                  <a:moveTo>
                    <a:pt x="220252" y="1679258"/>
                  </a:moveTo>
                  <a:cubicBezTo>
                    <a:pt x="254109" y="1690772"/>
                    <a:pt x="292600" y="1698327"/>
                    <a:pt x="330378" y="1698327"/>
                  </a:cubicBezTo>
                  <a:cubicBezTo>
                    <a:pt x="368157" y="1698327"/>
                    <a:pt x="404509" y="1691850"/>
                    <a:pt x="438009" y="1680336"/>
                  </a:cubicBezTo>
                  <a:cubicBezTo>
                    <a:pt x="438723" y="1679977"/>
                    <a:pt x="439435" y="1679977"/>
                    <a:pt x="440148" y="1679617"/>
                  </a:cubicBezTo>
                  <a:cubicBezTo>
                    <a:pt x="565955" y="1633562"/>
                    <a:pt x="658618" y="1511948"/>
                    <a:pt x="660400" y="1350155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349153"/>
                  </a:lnTo>
                  <a:cubicBezTo>
                    <a:pt x="1782" y="1512667"/>
                    <a:pt x="93019" y="1634282"/>
                    <a:pt x="220252" y="1679258"/>
                  </a:cubicBezTo>
                  <a:close/>
                </a:path>
              </a:pathLst>
            </a:custGeom>
            <a:solidFill>
              <a:srgbClr val="C2B3C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660400" cy="16284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24147" y="0"/>
            <a:ext cx="3019329" cy="5690068"/>
            <a:chOff x="0" y="0"/>
            <a:chExt cx="660400" cy="124455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60400" cy="1244555"/>
            </a:xfrm>
            <a:custGeom>
              <a:avLst/>
              <a:gdLst/>
              <a:ahLst/>
              <a:cxnLst/>
              <a:rect r="r" b="b" t="t" l="l"/>
              <a:pathLst>
                <a:path h="1244555" w="660400">
                  <a:moveTo>
                    <a:pt x="220252" y="1225486"/>
                  </a:moveTo>
                  <a:cubicBezTo>
                    <a:pt x="254109" y="1237000"/>
                    <a:pt x="292600" y="1244555"/>
                    <a:pt x="330378" y="1244555"/>
                  </a:cubicBezTo>
                  <a:cubicBezTo>
                    <a:pt x="368157" y="1244555"/>
                    <a:pt x="404509" y="1238078"/>
                    <a:pt x="438009" y="1226564"/>
                  </a:cubicBezTo>
                  <a:cubicBezTo>
                    <a:pt x="438723" y="1226205"/>
                    <a:pt x="439435" y="1226205"/>
                    <a:pt x="440148" y="1225845"/>
                  </a:cubicBezTo>
                  <a:cubicBezTo>
                    <a:pt x="565955" y="1179790"/>
                    <a:pt x="658618" y="1058176"/>
                    <a:pt x="660400" y="906462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05790"/>
                  </a:lnTo>
                  <a:cubicBezTo>
                    <a:pt x="1782" y="1058895"/>
                    <a:pt x="93019" y="1180510"/>
                    <a:pt x="220252" y="1225486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660400" cy="11747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904652" y="897429"/>
            <a:ext cx="837821" cy="891299"/>
          </a:xfrm>
          <a:custGeom>
            <a:avLst/>
            <a:gdLst/>
            <a:ahLst/>
            <a:cxnLst/>
            <a:rect r="r" b="b" t="t" l="l"/>
            <a:pathLst>
              <a:path h="891299" w="837821">
                <a:moveTo>
                  <a:pt x="0" y="0"/>
                </a:moveTo>
                <a:lnTo>
                  <a:pt x="837821" y="0"/>
                </a:lnTo>
                <a:lnTo>
                  <a:pt x="837821" y="891299"/>
                </a:lnTo>
                <a:lnTo>
                  <a:pt x="0" y="8912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293566" y="911376"/>
            <a:ext cx="875756" cy="877351"/>
          </a:xfrm>
          <a:custGeom>
            <a:avLst/>
            <a:gdLst/>
            <a:ahLst/>
            <a:cxnLst/>
            <a:rect r="r" b="b" t="t" l="l"/>
            <a:pathLst>
              <a:path h="877351" w="875756">
                <a:moveTo>
                  <a:pt x="0" y="0"/>
                </a:moveTo>
                <a:lnTo>
                  <a:pt x="875756" y="0"/>
                </a:lnTo>
                <a:lnTo>
                  <a:pt x="875756" y="877352"/>
                </a:lnTo>
                <a:lnTo>
                  <a:pt x="0" y="8773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144833" y="1006658"/>
            <a:ext cx="804746" cy="782069"/>
          </a:xfrm>
          <a:custGeom>
            <a:avLst/>
            <a:gdLst/>
            <a:ahLst/>
            <a:cxnLst/>
            <a:rect r="r" b="b" t="t" l="l"/>
            <a:pathLst>
              <a:path h="782069" w="804746">
                <a:moveTo>
                  <a:pt x="0" y="0"/>
                </a:moveTo>
                <a:lnTo>
                  <a:pt x="804746" y="0"/>
                </a:lnTo>
                <a:lnTo>
                  <a:pt x="804746" y="782070"/>
                </a:lnTo>
                <a:lnTo>
                  <a:pt x="0" y="7820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539419" y="982025"/>
            <a:ext cx="831336" cy="831336"/>
          </a:xfrm>
          <a:custGeom>
            <a:avLst/>
            <a:gdLst/>
            <a:ahLst/>
            <a:cxnLst/>
            <a:rect r="r" b="b" t="t" l="l"/>
            <a:pathLst>
              <a:path h="831336" w="831336">
                <a:moveTo>
                  <a:pt x="0" y="0"/>
                </a:moveTo>
                <a:lnTo>
                  <a:pt x="831336" y="0"/>
                </a:lnTo>
                <a:lnTo>
                  <a:pt x="831336" y="831336"/>
                </a:lnTo>
                <a:lnTo>
                  <a:pt x="0" y="8313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8623428" y="866767"/>
            <a:ext cx="1026545" cy="1030292"/>
          </a:xfrm>
          <a:custGeom>
            <a:avLst/>
            <a:gdLst/>
            <a:ahLst/>
            <a:cxnLst/>
            <a:rect r="r" b="b" t="t" l="l"/>
            <a:pathLst>
              <a:path h="1030292" w="1026545">
                <a:moveTo>
                  <a:pt x="1026545" y="0"/>
                </a:moveTo>
                <a:lnTo>
                  <a:pt x="0" y="0"/>
                </a:lnTo>
                <a:lnTo>
                  <a:pt x="0" y="1030292"/>
                </a:lnTo>
                <a:lnTo>
                  <a:pt x="1026545" y="1030292"/>
                </a:lnTo>
                <a:lnTo>
                  <a:pt x="102654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3568338" y="8200942"/>
            <a:ext cx="11162800" cy="84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0"/>
              </a:lnSpc>
            </a:pPr>
            <a:r>
              <a:rPr lang="en-US" sz="5300" spc="159">
                <a:solidFill>
                  <a:srgbClr val="9777B6"/>
                </a:solidFill>
                <a:latin typeface="Aileron Heavy"/>
              </a:rPr>
              <a:t>IMAGE COMPRESSION STAGES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093875" y="2971319"/>
            <a:ext cx="2459375" cy="1887821"/>
            <a:chOff x="0" y="0"/>
            <a:chExt cx="3279166" cy="2517095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0"/>
              <a:ext cx="3279166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799" spc="279">
                  <a:solidFill>
                    <a:srgbClr val="FFFFFF"/>
                  </a:solidFill>
                  <a:latin typeface="Aileron Bold"/>
                </a:rPr>
                <a:t>1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719199"/>
              <a:ext cx="3279166" cy="17978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52">
                  <a:solidFill>
                    <a:srgbClr val="FFFFFF"/>
                  </a:solidFill>
                  <a:latin typeface="Aileron"/>
                </a:rPr>
                <a:t>Extraction of Red,Green and Blue channels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4510653" y="2975787"/>
            <a:ext cx="2459375" cy="1887821"/>
            <a:chOff x="0" y="0"/>
            <a:chExt cx="3279166" cy="2517095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0"/>
              <a:ext cx="3279166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799" spc="279">
                  <a:solidFill>
                    <a:srgbClr val="FFFFFF"/>
                  </a:solidFill>
                  <a:latin typeface="Aileron Bold"/>
                </a:rPr>
                <a:t>2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719199"/>
              <a:ext cx="3279166" cy="17978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52">
                  <a:solidFill>
                    <a:srgbClr val="FFFFFF"/>
                  </a:solidFill>
                  <a:latin typeface="Aileron"/>
                </a:rPr>
                <a:t>Dividing the channels into 8X8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907013" y="3026924"/>
            <a:ext cx="2459375" cy="2345021"/>
            <a:chOff x="0" y="0"/>
            <a:chExt cx="3279166" cy="3126695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0"/>
              <a:ext cx="3279166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799" spc="279">
                  <a:solidFill>
                    <a:srgbClr val="FFFFFF"/>
                  </a:solidFill>
                  <a:latin typeface="Aileron Bold"/>
                </a:rPr>
                <a:t>3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719199"/>
              <a:ext cx="3279166" cy="24074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52">
                  <a:solidFill>
                    <a:srgbClr val="FFFFFF"/>
                  </a:solidFill>
                  <a:latin typeface="Aileron"/>
                </a:rPr>
                <a:t>Applying DCT on each 8X8 block and then quantisation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1323711" y="3026924"/>
            <a:ext cx="2459375" cy="1887821"/>
            <a:chOff x="0" y="0"/>
            <a:chExt cx="3279166" cy="2517095"/>
          </a:xfrm>
        </p:grpSpPr>
        <p:sp>
          <p:nvSpPr>
            <p:cNvPr name="TextBox 33" id="33"/>
            <p:cNvSpPr txBox="true"/>
            <p:nvPr/>
          </p:nvSpPr>
          <p:spPr>
            <a:xfrm rot="0">
              <a:off x="0" y="0"/>
              <a:ext cx="3279166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799" spc="279">
                  <a:solidFill>
                    <a:srgbClr val="FFFFFF"/>
                  </a:solidFill>
                  <a:latin typeface="Aileron Bold"/>
                </a:rPr>
                <a:t>4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0" y="719199"/>
              <a:ext cx="3279166" cy="17978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52">
                  <a:solidFill>
                    <a:srgbClr val="FFFFFF"/>
                  </a:solidFill>
                  <a:latin typeface="Aileron"/>
                </a:rPr>
                <a:t>Encoding using ZIg-Zag technique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4725400" y="3026924"/>
            <a:ext cx="2459375" cy="2345021"/>
            <a:chOff x="0" y="0"/>
            <a:chExt cx="3279166" cy="3126695"/>
          </a:xfrm>
        </p:grpSpPr>
        <p:sp>
          <p:nvSpPr>
            <p:cNvPr name="TextBox 36" id="36"/>
            <p:cNvSpPr txBox="true"/>
            <p:nvPr/>
          </p:nvSpPr>
          <p:spPr>
            <a:xfrm rot="0">
              <a:off x="0" y="0"/>
              <a:ext cx="3279166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799" spc="279">
                  <a:solidFill>
                    <a:srgbClr val="FFFFFF"/>
                  </a:solidFill>
                  <a:latin typeface="Aileron Bold"/>
                </a:rPr>
                <a:t>5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0" y="719199"/>
              <a:ext cx="3279166" cy="24074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52">
                  <a:solidFill>
                    <a:srgbClr val="FFFFFF"/>
                  </a:solidFill>
                  <a:latin typeface="Aileron"/>
                </a:rPr>
                <a:t>Decoding and display of Compressed image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83334" y="4877331"/>
            <a:ext cx="6055370" cy="4380969"/>
          </a:xfrm>
          <a:custGeom>
            <a:avLst/>
            <a:gdLst/>
            <a:ahLst/>
            <a:cxnLst/>
            <a:rect r="r" b="b" t="t" l="l"/>
            <a:pathLst>
              <a:path h="4380969" w="6055370">
                <a:moveTo>
                  <a:pt x="0" y="0"/>
                </a:moveTo>
                <a:lnTo>
                  <a:pt x="6055370" y="0"/>
                </a:lnTo>
                <a:lnTo>
                  <a:pt x="6055370" y="4380969"/>
                </a:lnTo>
                <a:lnTo>
                  <a:pt x="0" y="43809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28700"/>
            <a:ext cx="16988348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4800">
                <a:solidFill>
                  <a:srgbClr val="9777B6"/>
                </a:solidFill>
                <a:latin typeface="Aileron Ultra-Bold"/>
              </a:rPr>
              <a:t>EXTRACTION OF COLOR CHANNELS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94681" y="1987135"/>
            <a:ext cx="17722366" cy="3771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 spc="279">
                <a:solidFill>
                  <a:srgbClr val="FFFFFF"/>
                </a:solidFill>
                <a:latin typeface="Aileron Bold"/>
              </a:rPr>
              <a:t>Every image is composed of small blocks called pixels. Each pixel represents the intensity of the image at that location.</a:t>
            </a: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</a:pPr>
            <a:r>
              <a:rPr lang="en-US" sz="2799" spc="279">
                <a:solidFill>
                  <a:srgbClr val="FFFFFF"/>
                </a:solidFill>
                <a:latin typeface="Aileron Bold"/>
              </a:rPr>
              <a:t> Every color can be represented by combinations of different values of Red,Green and Blue each ranging from 0 to 255.</a:t>
            </a: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</a:pPr>
            <a:r>
              <a:rPr lang="en-US" sz="2799" spc="279">
                <a:solidFill>
                  <a:srgbClr val="FFFFFF"/>
                </a:solidFill>
                <a:latin typeface="Aileron Bold"/>
              </a:rPr>
              <a:t>Image is stored as 3 two dimensional matrices each</a:t>
            </a:r>
          </a:p>
          <a:p>
            <a:pPr>
              <a:lnSpc>
                <a:spcPts val="3359"/>
              </a:lnSpc>
            </a:pPr>
            <a:r>
              <a:rPr lang="en-US" sz="2799" spc="279">
                <a:solidFill>
                  <a:srgbClr val="FFFFFF"/>
                </a:solidFill>
                <a:latin typeface="Aileron Bold"/>
              </a:rPr>
              <a:t>representing pixels values at that location of Red,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799" spc="279">
                <a:solidFill>
                  <a:srgbClr val="FFFFFF"/>
                </a:solidFill>
                <a:latin typeface="Aileron Bold"/>
              </a:rPr>
              <a:t>Green,Blue colors.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32963" y="4362643"/>
            <a:ext cx="6914430" cy="5464946"/>
          </a:xfrm>
          <a:custGeom>
            <a:avLst/>
            <a:gdLst/>
            <a:ahLst/>
            <a:cxnLst/>
            <a:rect r="r" b="b" t="t" l="l"/>
            <a:pathLst>
              <a:path h="5464946" w="6914430">
                <a:moveTo>
                  <a:pt x="0" y="0"/>
                </a:moveTo>
                <a:lnTo>
                  <a:pt x="6914430" y="0"/>
                </a:lnTo>
                <a:lnTo>
                  <a:pt x="6914430" y="5464945"/>
                </a:lnTo>
                <a:lnTo>
                  <a:pt x="0" y="54649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28700"/>
            <a:ext cx="16988348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4800">
                <a:solidFill>
                  <a:srgbClr val="9777B6"/>
                </a:solidFill>
                <a:latin typeface="Aileron Ultra-Bold"/>
              </a:rPr>
              <a:t>DIVIDING EACH CHANNEL INTO 8X8 BLOCKS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57506" y="2147871"/>
            <a:ext cx="16772988" cy="167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 spc="279">
                <a:solidFill>
                  <a:srgbClr val="FFFFFF"/>
                </a:solidFill>
                <a:latin typeface="Aileron Bold"/>
              </a:rPr>
              <a:t>For Computing DCT  the color channel is divided into 8X8 blocks</a:t>
            </a: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799" spc="279">
                <a:solidFill>
                  <a:srgbClr val="FFFFFF"/>
                </a:solidFill>
                <a:latin typeface="Aileron Bold"/>
              </a:rPr>
              <a:t>For example, a 1024X1024 pixels image has 128 horizontal and 128 vertical 8X8 blocks when divided.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77096" y="3909400"/>
            <a:ext cx="12690867" cy="4258243"/>
          </a:xfrm>
          <a:custGeom>
            <a:avLst/>
            <a:gdLst/>
            <a:ahLst/>
            <a:cxnLst/>
            <a:rect r="r" b="b" t="t" l="l"/>
            <a:pathLst>
              <a:path h="4258243" w="12690867">
                <a:moveTo>
                  <a:pt x="0" y="0"/>
                </a:moveTo>
                <a:lnTo>
                  <a:pt x="12690867" y="0"/>
                </a:lnTo>
                <a:lnTo>
                  <a:pt x="12690867" y="4258242"/>
                </a:lnTo>
                <a:lnTo>
                  <a:pt x="0" y="42582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28700"/>
            <a:ext cx="16988348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4800">
                <a:solidFill>
                  <a:srgbClr val="9777B6"/>
                </a:solidFill>
                <a:latin typeface="Aileron Ultra-Bold"/>
              </a:rPr>
              <a:t>DISCRETE COSINE TRANSFORM (DCT)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8874" y="2013925"/>
            <a:ext cx="17909126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 spc="270">
                <a:solidFill>
                  <a:srgbClr val="FFFFFF"/>
                </a:solidFill>
                <a:latin typeface="Aileron Bold"/>
              </a:rPr>
              <a:t>The Discrete cosine transform is the basis for many image compression algorithms which use only cosine functions of different frequencies.</a:t>
            </a:r>
          </a:p>
          <a:p>
            <a:pPr>
              <a:lnSpc>
                <a:spcPts val="3240"/>
              </a:lnSpc>
            </a:pPr>
          </a:p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US" sz="2700" spc="270">
                <a:solidFill>
                  <a:srgbClr val="FFFFFF"/>
                </a:solidFill>
                <a:latin typeface="Aileron Bold"/>
              </a:rPr>
              <a:t>Assuming an Nxn image the dct equation is given by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30520" y="5143500"/>
            <a:ext cx="10026961" cy="2988167"/>
          </a:xfrm>
          <a:custGeom>
            <a:avLst/>
            <a:gdLst/>
            <a:ahLst/>
            <a:cxnLst/>
            <a:rect r="r" b="b" t="t" l="l"/>
            <a:pathLst>
              <a:path h="2988167" w="10026961">
                <a:moveTo>
                  <a:pt x="0" y="0"/>
                </a:moveTo>
                <a:lnTo>
                  <a:pt x="10026960" y="0"/>
                </a:lnTo>
                <a:lnTo>
                  <a:pt x="10026960" y="2988167"/>
                </a:lnTo>
                <a:lnTo>
                  <a:pt x="0" y="29881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2566" y="1237037"/>
            <a:ext cx="17925434" cy="374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66"/>
              </a:lnSpc>
            </a:pPr>
            <a:r>
              <a:rPr lang="en-US" sz="2888" spc="288">
                <a:solidFill>
                  <a:srgbClr val="FFFFFF"/>
                </a:solidFill>
                <a:latin typeface="Aileron Bold"/>
              </a:rPr>
              <a:t>One clear advantage of DCT over DFT is that there is no need to manipulate complex numbers.</a:t>
            </a:r>
          </a:p>
          <a:p>
            <a:pPr algn="just">
              <a:lnSpc>
                <a:spcPts val="3226"/>
              </a:lnSpc>
            </a:pPr>
          </a:p>
          <a:p>
            <a:pPr algn="just">
              <a:lnSpc>
                <a:spcPts val="3226"/>
              </a:lnSpc>
            </a:pPr>
            <a:r>
              <a:rPr lang="en-US" sz="2688" spc="268">
                <a:solidFill>
                  <a:srgbClr val="FFFFFF"/>
                </a:solidFill>
                <a:latin typeface="Aileron Bold"/>
              </a:rPr>
              <a:t>dct is designed to work on pixel values ranging from -128 to 127 for gray or color images.So the original image block is first ‘leveled off’ by subtracting 128 from every pixel value.</a:t>
            </a:r>
          </a:p>
          <a:p>
            <a:pPr algn="just">
              <a:lnSpc>
                <a:spcPts val="3226"/>
              </a:lnSpc>
            </a:pPr>
          </a:p>
          <a:p>
            <a:pPr algn="just">
              <a:lnSpc>
                <a:spcPts val="3226"/>
              </a:lnSpc>
            </a:pPr>
            <a:r>
              <a:rPr lang="en-US" sz="2688" spc="268">
                <a:solidFill>
                  <a:srgbClr val="FFFFFF"/>
                </a:solidFill>
                <a:latin typeface="Aileron Bold"/>
              </a:rPr>
              <a:t>Matrix form of DCT is given by</a:t>
            </a:r>
          </a:p>
          <a:p>
            <a:pPr algn="just">
              <a:lnSpc>
                <a:spcPts val="3226"/>
              </a:lnSpc>
            </a:pPr>
          </a:p>
          <a:p>
            <a:pPr algn="just">
              <a:lnSpc>
                <a:spcPts val="322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69225" y="6542292"/>
            <a:ext cx="7349550" cy="1355236"/>
          </a:xfrm>
          <a:custGeom>
            <a:avLst/>
            <a:gdLst/>
            <a:ahLst/>
            <a:cxnLst/>
            <a:rect r="r" b="b" t="t" l="l"/>
            <a:pathLst>
              <a:path h="1355236" w="7349550">
                <a:moveTo>
                  <a:pt x="0" y="0"/>
                </a:moveTo>
                <a:lnTo>
                  <a:pt x="7349550" y="0"/>
                </a:lnTo>
                <a:lnTo>
                  <a:pt x="7349550" y="1355237"/>
                </a:lnTo>
                <a:lnTo>
                  <a:pt x="0" y="13552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98566" y="340129"/>
            <a:ext cx="12690867" cy="5749093"/>
          </a:xfrm>
          <a:custGeom>
            <a:avLst/>
            <a:gdLst/>
            <a:ahLst/>
            <a:cxnLst/>
            <a:rect r="r" b="b" t="t" l="l"/>
            <a:pathLst>
              <a:path h="5749093" w="12690867">
                <a:moveTo>
                  <a:pt x="0" y="0"/>
                </a:moveTo>
                <a:lnTo>
                  <a:pt x="12690868" y="0"/>
                </a:lnTo>
                <a:lnTo>
                  <a:pt x="12690868" y="5749094"/>
                </a:lnTo>
                <a:lnTo>
                  <a:pt x="0" y="57490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263634" y="7897529"/>
            <a:ext cx="10465546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</a:pPr>
            <a:r>
              <a:rPr lang="en-US" sz="2799" spc="279">
                <a:solidFill>
                  <a:srgbClr val="FFFFFF"/>
                </a:solidFill>
                <a:latin typeface="Aileron Bold"/>
              </a:rPr>
              <a:t>D is discrete cosine transform matrix</a:t>
            </a:r>
          </a:p>
          <a:p>
            <a:pPr>
              <a:lnSpc>
                <a:spcPts val="3359"/>
              </a:lnSpc>
            </a:pPr>
            <a:r>
              <a:rPr lang="en-US" sz="2799" spc="279">
                <a:solidFill>
                  <a:srgbClr val="FFFFFF"/>
                </a:solidFill>
                <a:latin typeface="Aileron Bold"/>
              </a:rPr>
              <a:t>I is given image </a:t>
            </a:r>
          </a:p>
          <a:p>
            <a:pPr>
              <a:lnSpc>
                <a:spcPts val="3359"/>
              </a:lnSpc>
            </a:pPr>
            <a:r>
              <a:rPr lang="en-US" sz="2799" spc="279">
                <a:solidFill>
                  <a:srgbClr val="FFFFFF"/>
                </a:solidFill>
                <a:latin typeface="Aileron Bold"/>
              </a:rPr>
              <a:t>DT is transpose of D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799" spc="279">
                <a:solidFill>
                  <a:srgbClr val="FFFFFF"/>
                </a:solidFill>
                <a:latin typeface="Aileron Bold"/>
              </a:rPr>
              <a:t>A is dct of I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51508" y="1790700"/>
            <a:ext cx="12863512" cy="628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 spc="279">
                <a:solidFill>
                  <a:srgbClr val="FFFFFF"/>
                </a:solidFill>
                <a:latin typeface="Aileron Bold"/>
              </a:rPr>
              <a:t>This is the lossy part of the compression.</a:t>
            </a: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</a:pPr>
            <a:r>
              <a:rPr lang="en-US" sz="2799" spc="279">
                <a:solidFill>
                  <a:srgbClr val="FFFFFF"/>
                </a:solidFill>
                <a:latin typeface="Aileron Bold"/>
              </a:rPr>
              <a:t>We divide the matrix ‘A’ obtained from DCT by corresponding values of ‘Q’ and then round the value to its nearest integer.</a:t>
            </a: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</a:pPr>
            <a:r>
              <a:rPr lang="en-US" sz="2799" spc="279">
                <a:solidFill>
                  <a:srgbClr val="FFFFFF"/>
                </a:solidFill>
                <a:latin typeface="Aileron Bold"/>
              </a:rPr>
              <a:t>here Q is called the quantization matrix</a:t>
            </a: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</a:pPr>
            <a:r>
              <a:rPr lang="en-US" sz="2799" spc="279">
                <a:solidFill>
                  <a:srgbClr val="FFFFFF"/>
                </a:solidFill>
                <a:latin typeface="Aileron Bold"/>
              </a:rPr>
              <a:t>This matrix decides how much that image can be compressed</a:t>
            </a: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</a:pPr>
            <a:r>
              <a:rPr lang="en-US" sz="2799" spc="279">
                <a:solidFill>
                  <a:srgbClr val="FFFFFF"/>
                </a:solidFill>
                <a:latin typeface="Aileron Bold"/>
              </a:rPr>
              <a:t>We can observe that the values at the top left corner are small</a:t>
            </a:r>
          </a:p>
          <a:p>
            <a:pPr>
              <a:lnSpc>
                <a:spcPts val="3359"/>
              </a:lnSpc>
            </a:pPr>
            <a:r>
              <a:rPr lang="en-US" sz="2799" spc="279">
                <a:solidFill>
                  <a:srgbClr val="FFFFFF"/>
                </a:solidFill>
                <a:latin typeface="Aileron Bold"/>
              </a:rPr>
              <a:t>where distinct patterns are located.As we go to the right the values increases  where higher frequenciesare present which our eyes can’t easily perceive.</a:t>
            </a: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1822922" y="6956879"/>
            <a:ext cx="4969947" cy="3107482"/>
          </a:xfrm>
          <a:custGeom>
            <a:avLst/>
            <a:gdLst/>
            <a:ahLst/>
            <a:cxnLst/>
            <a:rect r="r" b="b" t="t" l="l"/>
            <a:pathLst>
              <a:path h="3107482" w="4969947">
                <a:moveTo>
                  <a:pt x="0" y="0"/>
                </a:moveTo>
                <a:lnTo>
                  <a:pt x="4969948" y="0"/>
                </a:lnTo>
                <a:lnTo>
                  <a:pt x="4969948" y="3107482"/>
                </a:lnTo>
                <a:lnTo>
                  <a:pt x="0" y="31074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160735" y="747712"/>
            <a:ext cx="18288000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 spc="399">
                <a:solidFill>
                  <a:srgbClr val="9777B6"/>
                </a:solidFill>
                <a:latin typeface="Aileron Bold"/>
              </a:rPr>
              <a:t>QUANTIZATION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DAF12-_I090</dc:identifier>
  <dcterms:modified xsi:type="dcterms:W3CDTF">2011-08-01T06:04:30Z</dcterms:modified>
  <cp:revision>1</cp:revision>
  <dc:title>1 Add items to cart</dc:title>
</cp:coreProperties>
</file>